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Source Sans Pro SemiBold"/>
      <p:regular r:id="rId45"/>
      <p:bold r:id="rId46"/>
      <p:italic r:id="rId47"/>
      <p:boldItalic r:id="rId48"/>
    </p:embeddedFont>
    <p:embeddedFont>
      <p:font typeface="Source Sans Pr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iesd35E+SN2kaav/9RRqEq6Vc2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SourceSansProSemiBold-bold.fntdata"/><Relationship Id="rId45" Type="http://schemas.openxmlformats.org/officeDocument/2006/relationships/font" Target="fonts/SourceSansPro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SansProSemiBold-boldItalic.fntdata"/><Relationship Id="rId47" Type="http://schemas.openxmlformats.org/officeDocument/2006/relationships/font" Target="fonts/SourceSansProSemiBold-italic.fntdata"/><Relationship Id="rId49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italic.fntdata"/><Relationship Id="rId50" Type="http://schemas.openxmlformats.org/officeDocument/2006/relationships/font" Target="fonts/SourceSansPro-bold.fntdata"/><Relationship Id="rId53" Type="http://customschemas.google.com/relationships/presentationmetadata" Target="metadata"/><Relationship Id="rId52" Type="http://schemas.openxmlformats.org/officeDocument/2006/relationships/font" Target="fonts/SourceSans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e30b361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3e30b361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e30b361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3e30b361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e30b361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e30b361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e30b3613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3e30b3613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e30b3613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e30b361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3e30b3613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3e30b361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3eda6f77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3eda6f7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3eda6f77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3eda6f77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3e30b3613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3e30b3613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3e30b3613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3e30b3613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3e30b36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3e30b36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eda6f77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eda6f77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eda6f77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3eda6f77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eda6f77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eda6f77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eda6f77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eda6f77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3eda6f77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3eda6f77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eda6f77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3eda6f77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3eda6f77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3eda6f77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eda6f77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eda6f77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3eda6f77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3eda6f77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da6f77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da6f77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e30b36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3e30b36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3eda6f77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3eda6f77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eda6f77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eda6f77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3eda6f77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3eda6f77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eda6f77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eda6f77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eda6f77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eda6f77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3eda6f77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3eda6f77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3e30b361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3e30b361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eda6f775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63eda6f77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3eda6f77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3eda6f77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3e30b361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3e30b361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3e30b361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3e30b361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3e30b361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3e30b361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vagrantup.com/downloads.html" TargetMode="External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>
            <p:ph type="ctrTitle"/>
          </p:nvPr>
        </p:nvSpPr>
        <p:spPr>
          <a:xfrm>
            <a:off x="423150" y="1553975"/>
            <a:ext cx="8096100" cy="15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Automação de Infraestrutura e </a:t>
            </a: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Conteinerização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2930" y="2868100"/>
            <a:ext cx="3353013" cy="20096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/>
          <p:nvPr/>
        </p:nvSpPr>
        <p:spPr>
          <a:xfrm>
            <a:off x="885375" y="879425"/>
            <a:ext cx="1812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33859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e30b3613_2_6"/>
          <p:cNvSpPr txBox="1"/>
          <p:nvPr/>
        </p:nvSpPr>
        <p:spPr>
          <a:xfrm>
            <a:off x="245900" y="40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que é possível automatizar ?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6" name="Google Shape;116;g63e30b3613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63e30b3613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00" y="1630900"/>
            <a:ext cx="3700693" cy="29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3e30b3613_2_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que é possível automatizar ?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3" name="Google Shape;123;g63e30b3613_2_22"/>
          <p:cNvSpPr txBox="1"/>
          <p:nvPr/>
        </p:nvSpPr>
        <p:spPr>
          <a:xfrm>
            <a:off x="403325" y="1162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33859"/>
                </a:solidFill>
              </a:rPr>
              <a:t>## Teoricamente, tudo em TI em é </a:t>
            </a:r>
            <a:r>
              <a:rPr b="1" lang="en" sz="2400">
                <a:solidFill>
                  <a:srgbClr val="033859"/>
                </a:solidFill>
              </a:rPr>
              <a:t>automatizável ##</a:t>
            </a:r>
            <a:endParaRPr b="1" sz="24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3859"/>
                </a:solidFill>
              </a:rPr>
              <a:t># Criação e provisionamento de servidores virtuais</a:t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3859"/>
                </a:solidFill>
              </a:rPr>
              <a:t># Provisionamento em cloud</a:t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3859"/>
                </a:solidFill>
              </a:rPr>
              <a:t># Implantação de aplicações</a:t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3859"/>
                </a:solidFill>
              </a:rPr>
              <a:t># Gerenciamento de configuração</a:t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3859"/>
                </a:solidFill>
              </a:rPr>
              <a:t># Criação e orquestração de containers</a:t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3859"/>
                </a:solidFill>
              </a:rPr>
              <a:t># Definição de políticas de segurança </a:t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24" name="Google Shape;124;g63e30b3613_2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3e30b3613_2_3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Exemplos de ferramentas de automação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0" name="Google Shape;130;g63e30b3613_2_38"/>
          <p:cNvSpPr txBox="1"/>
          <p:nvPr/>
        </p:nvSpPr>
        <p:spPr>
          <a:xfrm>
            <a:off x="403325" y="11723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31" name="Google Shape;131;g63e30b3613_2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63e30b3613_2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375" y="2914950"/>
            <a:ext cx="967725" cy="10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63e30b3613_2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0225" y="1791748"/>
            <a:ext cx="1821775" cy="224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63e30b3613_2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7450" y="1309675"/>
            <a:ext cx="2778174" cy="9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63e30b3613_2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670" y="1391700"/>
            <a:ext cx="2354179" cy="7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63e30b3613_2_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3200" y="2471425"/>
            <a:ext cx="1690325" cy="20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e30b3613_2_65"/>
          <p:cNvSpPr txBox="1"/>
          <p:nvPr/>
        </p:nvSpPr>
        <p:spPr>
          <a:xfrm>
            <a:off x="245900" y="40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Vamos aprender sobre algumas delas !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2" name="Google Shape;142;g63e30b3613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63e30b3613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710" y="2180100"/>
            <a:ext cx="1966816" cy="23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63e30b3613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3350" y="2140560"/>
            <a:ext cx="3872000" cy="131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e30b3613_2_5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Vagrant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g63e30b3613_2_54"/>
          <p:cNvSpPr txBox="1"/>
          <p:nvPr/>
        </p:nvSpPr>
        <p:spPr>
          <a:xfrm>
            <a:off x="403325" y="1162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3859"/>
                </a:solidFill>
              </a:rPr>
              <a:t>## O Vagrant é uma ferramenta que permite a criação automatizada de máquinas virtuais, muito utilizado para testes, desenvolvimento e ou provisionamento de ambientes ##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Muito útil para a ambientes desenvolvimento, pois o desenvolvedor poderá criar um ambiente exatamente igual ao que existirá em produção.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Também pode ser utilizado para provisionar ambientes no VirtualBox, VMware, Hyper-V e até mesmo em provedores de cloud como AWS, Rackspace e Digital Ocean 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Trabalha com o conceito de </a:t>
            </a:r>
            <a:r>
              <a:rPr b="1" lang="en">
                <a:solidFill>
                  <a:srgbClr val="033859"/>
                </a:solidFill>
              </a:rPr>
              <a:t>boxes</a:t>
            </a:r>
            <a:r>
              <a:rPr lang="en">
                <a:solidFill>
                  <a:srgbClr val="033859"/>
                </a:solidFill>
              </a:rPr>
              <a:t>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Para instalação do Vagrant basta realizar o download do pacote no site e realizar a instalação de acordo com o SO.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</a:t>
            </a:r>
            <a:r>
              <a:rPr b="1" lang="en">
                <a:solidFill>
                  <a:srgbClr val="033859"/>
                </a:solidFill>
              </a:rPr>
              <a:t>Link: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https://www.vagrantup.com/downloads.html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51" name="Google Shape;151;g63e30b3613_2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3e30b3613_2_7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Principais arquivos e comandos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7" name="Google Shape;157;g63e30b3613_2_75"/>
          <p:cNvSpPr txBox="1"/>
          <p:nvPr/>
        </p:nvSpPr>
        <p:spPr>
          <a:xfrm>
            <a:off x="421725" y="124760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3859"/>
                </a:solidFill>
              </a:rPr>
              <a:t># vagrantfile: </a:t>
            </a:r>
            <a:r>
              <a:rPr lang="en">
                <a:solidFill>
                  <a:srgbClr val="033859"/>
                </a:solidFill>
              </a:rPr>
              <a:t>Arquivo onde é descrita toda a configuração da máquina virtual a ser criada.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3859"/>
                </a:solidFill>
              </a:rPr>
              <a:t># vagrant init: </a:t>
            </a:r>
            <a:r>
              <a:rPr lang="en">
                <a:solidFill>
                  <a:srgbClr val="033859"/>
                </a:solidFill>
              </a:rPr>
              <a:t>Iniciar a configuração da VM (e cria o vagrantfile caso ele não exista).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3859"/>
                </a:solidFill>
              </a:rPr>
              <a:t># vagrant box add: </a:t>
            </a:r>
            <a:r>
              <a:rPr lang="en">
                <a:solidFill>
                  <a:srgbClr val="033859"/>
                </a:solidFill>
              </a:rPr>
              <a:t>Adicionar uma box ao ambiente.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3859"/>
                </a:solidFill>
              </a:rPr>
              <a:t># vagrant box list: </a:t>
            </a:r>
            <a:r>
              <a:rPr lang="en">
                <a:solidFill>
                  <a:srgbClr val="033859"/>
                </a:solidFill>
              </a:rPr>
              <a:t>Listar as boxes existentes em seu ambiente.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3859"/>
                </a:solidFill>
              </a:rPr>
              <a:t># vagrant up, halt, reload, suspend e resume: </a:t>
            </a:r>
            <a:r>
              <a:rPr lang="en">
                <a:solidFill>
                  <a:srgbClr val="033859"/>
                </a:solidFill>
              </a:rPr>
              <a:t>Respectivamente inicia, desliga, reinicia, suspende e retoma uma máquina virtual.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</a:t>
            </a:r>
            <a:r>
              <a:rPr b="1" lang="en">
                <a:solidFill>
                  <a:srgbClr val="033859"/>
                </a:solidFill>
              </a:rPr>
              <a:t>vagrant ssh:</a:t>
            </a:r>
            <a:r>
              <a:rPr lang="en">
                <a:solidFill>
                  <a:srgbClr val="033859"/>
                </a:solidFill>
              </a:rPr>
              <a:t> Utilizado para acessar uma VM.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3859"/>
                </a:solidFill>
              </a:rPr>
              <a:t># vagrant destroy:</a:t>
            </a:r>
            <a:r>
              <a:rPr lang="en">
                <a:solidFill>
                  <a:srgbClr val="033859"/>
                </a:solidFill>
              </a:rPr>
              <a:t> Destrói a VM e remove de seu disco.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58" name="Google Shape;158;g63e30b3613_2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3eda6f775_0_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Exemplo de um arquivo Vagranfile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g63eda6f775_0_4"/>
          <p:cNvSpPr txBox="1"/>
          <p:nvPr/>
        </p:nvSpPr>
        <p:spPr>
          <a:xfrm>
            <a:off x="403325" y="168005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65" name="Google Shape;165;g63eda6f77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25" y="1150150"/>
            <a:ext cx="7417749" cy="3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63eda6f775_0_4"/>
          <p:cNvSpPr txBox="1"/>
          <p:nvPr/>
        </p:nvSpPr>
        <p:spPr>
          <a:xfrm>
            <a:off x="358850" y="4686200"/>
            <a:ext cx="30000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3eda6f775_0_1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Legal ! E esse tal de Puppet ? 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g63eda6f775_0_12"/>
          <p:cNvSpPr txBox="1"/>
          <p:nvPr/>
        </p:nvSpPr>
        <p:spPr>
          <a:xfrm>
            <a:off x="403325" y="168005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73" name="Google Shape;173;g63eda6f77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075" y="1402813"/>
            <a:ext cx="476250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63eda6f775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e30b3613_2_8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Puppet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g63e30b3613_2_81"/>
          <p:cNvSpPr txBox="1"/>
          <p:nvPr/>
        </p:nvSpPr>
        <p:spPr>
          <a:xfrm>
            <a:off x="403325" y="121080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O Puppet é uma ferramenta de provisionamento e gerenciamento de configuração de software ##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Você define como deseja a sua infraestrutura de TI e o Puppet a entregará automaticamente.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Possui uma versão Open Source e uma Enterprise.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Possui arquitetura Puppet agent/master, mas também pode ser utilizado de forma independente com o </a:t>
            </a:r>
            <a:r>
              <a:rPr b="1" lang="en">
                <a:solidFill>
                  <a:srgbClr val="033859"/>
                </a:solidFill>
              </a:rPr>
              <a:t>Puppet apply.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</p:txBody>
      </p:sp>
      <p:pic>
        <p:nvPicPr>
          <p:cNvPr id="181" name="Google Shape;181;g63e30b3613_2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63e30b3613_2_81"/>
          <p:cNvSpPr txBox="1"/>
          <p:nvPr/>
        </p:nvSpPr>
        <p:spPr>
          <a:xfrm>
            <a:off x="311700" y="459055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3e30b3613_2_87"/>
          <p:cNvSpPr txBox="1"/>
          <p:nvPr/>
        </p:nvSpPr>
        <p:spPr>
          <a:xfrm>
            <a:off x="245900" y="40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Vamos para uma demonstração prática !!!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8" name="Google Shape;188;g63e30b3613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63e30b3613_2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575" y="2091650"/>
            <a:ext cx="4038641" cy="25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3e30b3613_0_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Sobre a CarryOn Tech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" name="Google Shape;58;g63e30b3613_0_0"/>
          <p:cNvSpPr txBox="1"/>
          <p:nvPr/>
        </p:nvSpPr>
        <p:spPr>
          <a:xfrm>
            <a:off x="208250" y="1544700"/>
            <a:ext cx="8520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33859"/>
                </a:solidFill>
              </a:rPr>
              <a:t> # </a:t>
            </a:r>
            <a:r>
              <a:rPr b="1" lang="en" sz="1800">
                <a:solidFill>
                  <a:srgbClr val="033859"/>
                </a:solidFill>
              </a:rPr>
              <a:t>A CarryOn Tech é uma empresa de tecnologia com foco em treinamentos e consultoria em TI, tendo como a sua principal proposta, desenvolver treinamentos online na área de Tecnologia da Informação com conteúdos que irão contribuir para o crescimento profissional de seus alunos.</a:t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59" name="Google Shape;59;g63e30b361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925" y="4079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3eda6f775_0_6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Arquitetura do exemplo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Google Shape;195;g63eda6f775_0_67"/>
          <p:cNvSpPr txBox="1"/>
          <p:nvPr/>
        </p:nvSpPr>
        <p:spPr>
          <a:xfrm>
            <a:off x="403325" y="168005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96" name="Google Shape;196;g63eda6f775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63eda6f775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062" y="1325300"/>
            <a:ext cx="4383625" cy="35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3eda6f775_0_85"/>
          <p:cNvSpPr txBox="1"/>
          <p:nvPr/>
        </p:nvSpPr>
        <p:spPr>
          <a:xfrm>
            <a:off x="76625" y="1723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Agora vamos falar de containers !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3" name="Google Shape;203;g63eda6f775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eda6f775_0_9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que é conteinerização ? 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g63eda6f775_0_95"/>
          <p:cNvSpPr txBox="1"/>
          <p:nvPr/>
        </p:nvSpPr>
        <p:spPr>
          <a:xfrm>
            <a:off x="403325" y="121080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A conteinerização é </a:t>
            </a:r>
            <a:r>
              <a:rPr b="1" lang="en">
                <a:solidFill>
                  <a:srgbClr val="033859"/>
                </a:solidFill>
              </a:rPr>
              <a:t>um método de virtualização que permite executar várias divisões isoladas do sistema operacional utilizando o mesmo kernel.</a:t>
            </a:r>
            <a:r>
              <a:rPr b="1" lang="en">
                <a:solidFill>
                  <a:srgbClr val="033859"/>
                </a:solidFill>
              </a:rPr>
              <a:t> ##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</a:t>
            </a:r>
            <a:r>
              <a:rPr b="1" lang="en">
                <a:solidFill>
                  <a:srgbClr val="033859"/>
                </a:solidFill>
              </a:rPr>
              <a:t> </a:t>
            </a:r>
            <a:r>
              <a:rPr lang="en">
                <a:solidFill>
                  <a:srgbClr val="033859"/>
                </a:solidFill>
              </a:rPr>
              <a:t>É uma forma de virtualizar aplicações dentro de um servidor Linux.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Um container é uma espécie de “pedaço” isolado do sistema operacional, contendo as bibliotecas necessárias para a execução da aplicação que está empacotada nele.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</p:txBody>
      </p:sp>
      <p:pic>
        <p:nvPicPr>
          <p:cNvPr id="210" name="Google Shape;210;g63eda6f775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63eda6f775_0_95"/>
          <p:cNvSpPr txBox="1"/>
          <p:nvPr/>
        </p:nvSpPr>
        <p:spPr>
          <a:xfrm>
            <a:off x="311700" y="459055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3eda6f775_0_112"/>
          <p:cNvSpPr txBox="1"/>
          <p:nvPr/>
        </p:nvSpPr>
        <p:spPr>
          <a:xfrm>
            <a:off x="187050" y="546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É como se fosse um navio de cargas !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7" name="Google Shape;217;g63eda6f775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63eda6f775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925" y="1339725"/>
            <a:ext cx="397977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eda6f775_0_1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Como assim ? 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4" name="Google Shape;224;g63eda6f775_0_125"/>
          <p:cNvSpPr txBox="1"/>
          <p:nvPr/>
        </p:nvSpPr>
        <p:spPr>
          <a:xfrm>
            <a:off x="366525" y="1404025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 Em cima de um navio de cargas encontram-se diversos compartimentos chamados containers e dentro de cada um desses containers existe um produto diferente. Todos esses compartimentos compartilham o mesmo navio, mas o produto guardado no </a:t>
            </a:r>
            <a:r>
              <a:rPr b="1" lang="en">
                <a:solidFill>
                  <a:srgbClr val="033859"/>
                </a:solidFill>
              </a:rPr>
              <a:t>container 1</a:t>
            </a:r>
            <a:r>
              <a:rPr lang="en">
                <a:solidFill>
                  <a:srgbClr val="033859"/>
                </a:solidFill>
              </a:rPr>
              <a:t> está isolado do produto guardado no </a:t>
            </a:r>
            <a:r>
              <a:rPr b="1" lang="en">
                <a:solidFill>
                  <a:srgbClr val="033859"/>
                </a:solidFill>
              </a:rPr>
              <a:t>container 2</a:t>
            </a:r>
            <a:r>
              <a:rPr lang="en">
                <a:solidFill>
                  <a:srgbClr val="033859"/>
                </a:solidFill>
              </a:rPr>
              <a:t>, por exemplo.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Da mesma forma ocorre na virtualização com containers. O </a:t>
            </a:r>
            <a:r>
              <a:rPr b="1" lang="en">
                <a:solidFill>
                  <a:srgbClr val="033859"/>
                </a:solidFill>
              </a:rPr>
              <a:t>sistema operacional hospedeiro </a:t>
            </a:r>
            <a:r>
              <a:rPr lang="en">
                <a:solidFill>
                  <a:srgbClr val="033859"/>
                </a:solidFill>
              </a:rPr>
              <a:t>seria o </a:t>
            </a:r>
            <a:r>
              <a:rPr b="1" lang="en">
                <a:solidFill>
                  <a:srgbClr val="033859"/>
                </a:solidFill>
              </a:rPr>
              <a:t>navio</a:t>
            </a:r>
            <a:r>
              <a:rPr lang="en">
                <a:solidFill>
                  <a:srgbClr val="033859"/>
                </a:solidFill>
              </a:rPr>
              <a:t> e os </a:t>
            </a:r>
            <a:r>
              <a:rPr b="1" lang="en">
                <a:solidFill>
                  <a:srgbClr val="033859"/>
                </a:solidFill>
              </a:rPr>
              <a:t>containers</a:t>
            </a:r>
            <a:r>
              <a:rPr lang="en">
                <a:solidFill>
                  <a:srgbClr val="033859"/>
                </a:solidFill>
              </a:rPr>
              <a:t> seriam esses </a:t>
            </a:r>
            <a:r>
              <a:rPr b="1" lang="en">
                <a:solidFill>
                  <a:srgbClr val="033859"/>
                </a:solidFill>
              </a:rPr>
              <a:t>compartimentos</a:t>
            </a:r>
            <a:r>
              <a:rPr lang="en">
                <a:solidFill>
                  <a:srgbClr val="033859"/>
                </a:solidFill>
              </a:rPr>
              <a:t>, cada um contendo uma </a:t>
            </a:r>
            <a:r>
              <a:rPr b="1" lang="en">
                <a:solidFill>
                  <a:srgbClr val="033859"/>
                </a:solidFill>
              </a:rPr>
              <a:t>aplicação empacotada e isolada.</a:t>
            </a:r>
            <a:endParaRPr b="1"/>
          </a:p>
        </p:txBody>
      </p:sp>
      <p:pic>
        <p:nvPicPr>
          <p:cNvPr id="225" name="Google Shape;225;g63eda6f775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63eda6f775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900" y="3219925"/>
            <a:ext cx="3080175" cy="16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63eda6f775_0_125"/>
          <p:cNvSpPr txBox="1"/>
          <p:nvPr/>
        </p:nvSpPr>
        <p:spPr>
          <a:xfrm>
            <a:off x="311700" y="459055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3eda6f775_0_1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Containers vs Virtualização Tradicional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3" name="Google Shape;233;g63eda6f775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50" y="1170125"/>
            <a:ext cx="4024624" cy="32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63eda6f775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0125"/>
            <a:ext cx="3984341" cy="31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63eda6f775_0_118"/>
          <p:cNvSpPr txBox="1"/>
          <p:nvPr/>
        </p:nvSpPr>
        <p:spPr>
          <a:xfrm>
            <a:off x="311700" y="459055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eda6f775_0_14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 o Docker ? 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g63eda6f775_0_147"/>
          <p:cNvSpPr txBox="1"/>
          <p:nvPr/>
        </p:nvSpPr>
        <p:spPr>
          <a:xfrm>
            <a:off x="403325" y="121080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O Docker é uma ferramenta Open Source escrita em Go, a linguagem de programação desenvolvida pelo Google. Ele permite a criação e a administração de containers ##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Possibilita o empacotamento de uma aplicação ou ambiente inteiro dentro de containers.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Permite a disponibilização de software mais rápida do que a virtualização tradicional.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Facilita o trabalho com microserviços e a modularidade, uma vez que é possível desabilitar uma parte de uma aplicação para realizar reparos sem a necessidade de parar toda o programa.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Documentação oficial do Docker: </a:t>
            </a:r>
            <a:r>
              <a:rPr b="1" lang="en">
                <a:solidFill>
                  <a:srgbClr val="033859"/>
                </a:solidFill>
              </a:rPr>
              <a:t>https://docs.docker.com/install/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</p:txBody>
      </p:sp>
      <p:pic>
        <p:nvPicPr>
          <p:cNvPr id="242" name="Google Shape;242;g63eda6f775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63eda6f775_0_147"/>
          <p:cNvSpPr txBox="1"/>
          <p:nvPr/>
        </p:nvSpPr>
        <p:spPr>
          <a:xfrm>
            <a:off x="311700" y="459055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/>
          </a:p>
        </p:txBody>
      </p:sp>
      <p:pic>
        <p:nvPicPr>
          <p:cNvPr id="244" name="Google Shape;244;g63eda6f775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875" y="328988"/>
            <a:ext cx="970374" cy="97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63eda6f775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150" y="4135150"/>
            <a:ext cx="1472600" cy="8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63eda6f775_0_13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Algumas coisas importantes sobre o Docker</a:t>
            </a:r>
            <a:endParaRPr b="1" sz="3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Google Shape;251;g63eda6f775_0_138"/>
          <p:cNvSpPr txBox="1"/>
          <p:nvPr/>
        </p:nvSpPr>
        <p:spPr>
          <a:xfrm>
            <a:off x="403325" y="1210800"/>
            <a:ext cx="7951500" cy="3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</a:t>
            </a:r>
            <a:r>
              <a:rPr b="1" lang="en">
                <a:solidFill>
                  <a:srgbClr val="033859"/>
                </a:solidFill>
              </a:rPr>
              <a:t>Imagem Docker:</a:t>
            </a:r>
            <a:r>
              <a:rPr lang="en">
                <a:solidFill>
                  <a:srgbClr val="033859"/>
                </a:solidFill>
              </a:rPr>
              <a:t> É um modelo de sistema de arquivos utilizado para a execução de um container Docker.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</a:t>
            </a:r>
            <a:r>
              <a:rPr b="1" lang="en">
                <a:solidFill>
                  <a:srgbClr val="033859"/>
                </a:solidFill>
              </a:rPr>
              <a:t>Docker Hub:</a:t>
            </a:r>
            <a:r>
              <a:rPr lang="en">
                <a:solidFill>
                  <a:srgbClr val="033859"/>
                </a:solidFill>
              </a:rPr>
              <a:t> É um serviço de registro de imagens, na nuvem. Funciona como um repositório de imagens: </a:t>
            </a:r>
            <a:r>
              <a:rPr b="1" lang="en">
                <a:solidFill>
                  <a:srgbClr val="033859"/>
                </a:solidFill>
              </a:rPr>
              <a:t>https://hub.docker.com/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</a:t>
            </a:r>
            <a:r>
              <a:rPr b="1" lang="en">
                <a:solidFill>
                  <a:srgbClr val="033859"/>
                </a:solidFill>
              </a:rPr>
              <a:t>Docker Registry: </a:t>
            </a:r>
            <a:r>
              <a:rPr lang="en">
                <a:solidFill>
                  <a:srgbClr val="033859"/>
                </a:solidFill>
              </a:rPr>
              <a:t>É um serviço que permite a criação de um repositório local para a distribuição de imagens.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</a:t>
            </a:r>
            <a:r>
              <a:rPr b="1" lang="en">
                <a:solidFill>
                  <a:srgbClr val="033859"/>
                </a:solidFill>
              </a:rPr>
              <a:t>Docker build:</a:t>
            </a:r>
            <a:r>
              <a:rPr lang="en">
                <a:solidFill>
                  <a:srgbClr val="033859"/>
                </a:solidFill>
              </a:rPr>
              <a:t> Comando responsável por criar uma nova imagem a partir de um </a:t>
            </a:r>
            <a:r>
              <a:rPr b="1" lang="en">
                <a:solidFill>
                  <a:srgbClr val="033859"/>
                </a:solidFill>
              </a:rPr>
              <a:t>Dockerfile.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</a:t>
            </a:r>
            <a:r>
              <a:rPr b="1" lang="en">
                <a:solidFill>
                  <a:srgbClr val="033859"/>
                </a:solidFill>
              </a:rPr>
              <a:t>Volumes: </a:t>
            </a:r>
            <a:r>
              <a:rPr lang="en">
                <a:solidFill>
                  <a:srgbClr val="033859"/>
                </a:solidFill>
              </a:rPr>
              <a:t>É possível mapear pastas locais do host como volumes dentro do container.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</a:t>
            </a:r>
            <a:r>
              <a:rPr b="1" lang="en">
                <a:solidFill>
                  <a:srgbClr val="033859"/>
                </a:solidFill>
              </a:rPr>
              <a:t>Docker Compose: </a:t>
            </a:r>
            <a:r>
              <a:rPr lang="en">
                <a:solidFill>
                  <a:srgbClr val="033859"/>
                </a:solidFill>
              </a:rPr>
              <a:t>É um serviço para definir e gerenciar um ambiente com múltiplos containers. Neste caso, os containers são tratados como serviços.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eda6f775_0_175"/>
          <p:cNvSpPr txBox="1"/>
          <p:nvPr/>
        </p:nvSpPr>
        <p:spPr>
          <a:xfrm>
            <a:off x="76625" y="739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Alguns comandos de manipulação de imagens e containers 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7" name="Google Shape;257;g63eda6f775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63eda6f775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125" y="2172900"/>
            <a:ext cx="3392549" cy="25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3eda6f775_0_167"/>
          <p:cNvSpPr txBox="1"/>
          <p:nvPr/>
        </p:nvSpPr>
        <p:spPr>
          <a:xfrm>
            <a:off x="311700" y="3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" name="Google Shape;264;g63eda6f775_0_167"/>
          <p:cNvSpPr txBox="1"/>
          <p:nvPr/>
        </p:nvSpPr>
        <p:spPr>
          <a:xfrm>
            <a:off x="256100" y="10665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Listar imagens locais: </a:t>
            </a:r>
            <a:r>
              <a:rPr lang="en">
                <a:solidFill>
                  <a:srgbClr val="033859"/>
                </a:solidFill>
              </a:rPr>
              <a:t>docker </a:t>
            </a:r>
            <a:r>
              <a:rPr b="1" lang="en">
                <a:solidFill>
                  <a:srgbClr val="033859"/>
                </a:solidFill>
              </a:rPr>
              <a:t>image ls 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Procurar imagens: </a:t>
            </a:r>
            <a:r>
              <a:rPr lang="en">
                <a:solidFill>
                  <a:srgbClr val="033859"/>
                </a:solidFill>
              </a:rPr>
              <a:t>docker </a:t>
            </a:r>
            <a:r>
              <a:rPr b="1" lang="en">
                <a:solidFill>
                  <a:srgbClr val="033859"/>
                </a:solidFill>
              </a:rPr>
              <a:t>search</a:t>
            </a:r>
            <a:r>
              <a:rPr lang="en">
                <a:solidFill>
                  <a:srgbClr val="033859"/>
                </a:solidFill>
              </a:rPr>
              <a:t> &lt;nome_da_imagem&gt;. </a:t>
            </a:r>
            <a:r>
              <a:rPr i="1" lang="en">
                <a:solidFill>
                  <a:srgbClr val="033859"/>
                </a:solidFill>
              </a:rPr>
              <a:t>Ex: (docker search nginx)</a:t>
            </a:r>
            <a:endParaRPr i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Baixar uma imagem: </a:t>
            </a:r>
            <a:r>
              <a:rPr lang="en">
                <a:solidFill>
                  <a:srgbClr val="033859"/>
                </a:solidFill>
              </a:rPr>
              <a:t>docker </a:t>
            </a:r>
            <a:r>
              <a:rPr b="1" lang="en">
                <a:solidFill>
                  <a:srgbClr val="033859"/>
                </a:solidFill>
              </a:rPr>
              <a:t>pull</a:t>
            </a:r>
            <a:r>
              <a:rPr lang="en">
                <a:solidFill>
                  <a:srgbClr val="033859"/>
                </a:solidFill>
              </a:rPr>
              <a:t>.</a:t>
            </a:r>
            <a:r>
              <a:rPr b="1" lang="en">
                <a:solidFill>
                  <a:srgbClr val="033859"/>
                </a:solidFill>
              </a:rPr>
              <a:t> </a:t>
            </a:r>
            <a:r>
              <a:rPr b="1" i="1" lang="en">
                <a:solidFill>
                  <a:srgbClr val="033859"/>
                </a:solidFill>
              </a:rPr>
              <a:t> </a:t>
            </a:r>
            <a:r>
              <a:rPr i="1" lang="en">
                <a:solidFill>
                  <a:srgbClr val="033859"/>
                </a:solidFill>
              </a:rPr>
              <a:t>(Ex: docker pull nginx)</a:t>
            </a:r>
            <a:endParaRPr i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Remover uma imagem: </a:t>
            </a:r>
            <a:r>
              <a:rPr lang="en">
                <a:solidFill>
                  <a:srgbClr val="033859"/>
                </a:solidFill>
              </a:rPr>
              <a:t>docker </a:t>
            </a:r>
            <a:r>
              <a:rPr b="1" lang="en">
                <a:solidFill>
                  <a:srgbClr val="033859"/>
                </a:solidFill>
              </a:rPr>
              <a:t>rmi</a:t>
            </a:r>
            <a:r>
              <a:rPr lang="en">
                <a:solidFill>
                  <a:srgbClr val="033859"/>
                </a:solidFill>
              </a:rPr>
              <a:t> ID_ou_nome_da_imagem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Criar um container: </a:t>
            </a:r>
            <a:r>
              <a:rPr lang="en">
                <a:solidFill>
                  <a:srgbClr val="033859"/>
                </a:solidFill>
              </a:rPr>
              <a:t>docker container run nome_da_imagem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Entrar no terminal do container: </a:t>
            </a:r>
            <a:r>
              <a:rPr lang="en">
                <a:solidFill>
                  <a:srgbClr val="033859"/>
                </a:solidFill>
              </a:rPr>
              <a:t>docker exec -it nome_do_container </a:t>
            </a:r>
            <a:r>
              <a:rPr b="1" lang="en">
                <a:solidFill>
                  <a:srgbClr val="033859"/>
                </a:solidFill>
              </a:rPr>
              <a:t>/bin/bash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Criar um container com apelido: </a:t>
            </a:r>
            <a:r>
              <a:rPr lang="en">
                <a:solidFill>
                  <a:srgbClr val="033859"/>
                </a:solidFill>
              </a:rPr>
              <a:t>docker container run </a:t>
            </a:r>
            <a:r>
              <a:rPr lang="en">
                <a:solidFill>
                  <a:srgbClr val="033859"/>
                </a:solidFill>
              </a:rPr>
              <a:t>--</a:t>
            </a:r>
            <a:r>
              <a:rPr lang="en">
                <a:solidFill>
                  <a:srgbClr val="033859"/>
                </a:solidFill>
              </a:rPr>
              <a:t>name </a:t>
            </a:r>
            <a:r>
              <a:rPr b="1" lang="en">
                <a:solidFill>
                  <a:srgbClr val="033859"/>
                </a:solidFill>
              </a:rPr>
              <a:t>aplicacao</a:t>
            </a:r>
            <a:r>
              <a:rPr lang="en">
                <a:solidFill>
                  <a:srgbClr val="033859"/>
                </a:solidFill>
              </a:rPr>
              <a:t> nome_da_imagem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Verificar o status dos containers em atividade: </a:t>
            </a:r>
            <a:r>
              <a:rPr lang="en">
                <a:solidFill>
                  <a:srgbClr val="033859"/>
                </a:solidFill>
              </a:rPr>
              <a:t>docker container </a:t>
            </a:r>
            <a:r>
              <a:rPr b="1" lang="en">
                <a:solidFill>
                  <a:srgbClr val="033859"/>
                </a:solidFill>
              </a:rPr>
              <a:t>ps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Verificar o status de todos os containers: </a:t>
            </a:r>
            <a:r>
              <a:rPr lang="en">
                <a:solidFill>
                  <a:srgbClr val="033859"/>
                </a:solidFill>
              </a:rPr>
              <a:t>docker container </a:t>
            </a:r>
            <a:r>
              <a:rPr b="1" lang="en">
                <a:solidFill>
                  <a:srgbClr val="033859"/>
                </a:solidFill>
              </a:rPr>
              <a:t>ps -a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Remover um container: </a:t>
            </a:r>
            <a:r>
              <a:rPr lang="en">
                <a:solidFill>
                  <a:srgbClr val="033859"/>
                </a:solidFill>
              </a:rPr>
              <a:t>docker container </a:t>
            </a:r>
            <a:r>
              <a:rPr b="1" lang="en">
                <a:solidFill>
                  <a:srgbClr val="033859"/>
                </a:solidFill>
              </a:rPr>
              <a:t>rm</a:t>
            </a:r>
            <a:r>
              <a:rPr lang="en">
                <a:solidFill>
                  <a:srgbClr val="033859"/>
                </a:solidFill>
              </a:rPr>
              <a:t> id_ou_nome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</p:txBody>
      </p:sp>
      <p:pic>
        <p:nvPicPr>
          <p:cNvPr id="265" name="Google Shape;265;g63eda6f775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63eda6f775_0_167"/>
          <p:cNvSpPr txBox="1"/>
          <p:nvPr/>
        </p:nvSpPr>
        <p:spPr>
          <a:xfrm>
            <a:off x="311700" y="459055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3e30b3613_0_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Quem somos ?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Google Shape;65;g63e30b3613_0_1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33859"/>
                </a:solidFill>
              </a:rPr>
              <a:t>## Luciano Silva ##</a:t>
            </a:r>
            <a:endParaRPr b="1" sz="24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Graduado em Sistemas de Informação pelo UNIBH</a:t>
            </a:r>
            <a:endParaRPr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Cerificação LPIC-1 Certified Linux Administrator</a:t>
            </a:r>
            <a:endParaRPr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Mais de 5 anos de experiência em TI, principalmente com Infraestrutura</a:t>
            </a:r>
            <a:endParaRPr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Sysadmin Linux, Windows Server, Monitoramento, Cloud Computing</a:t>
            </a:r>
            <a:endParaRPr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Além da CarryOn Tech, atualmente atua como Analista de Infraestrutura em uma empresa de venda de passagens aéreas</a:t>
            </a:r>
            <a:endParaRPr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6" name="Google Shape;66;g63e30b361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3eda6f775_0_192"/>
          <p:cNvSpPr txBox="1"/>
          <p:nvPr/>
        </p:nvSpPr>
        <p:spPr>
          <a:xfrm>
            <a:off x="311700" y="38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Mais comandos !</a:t>
            </a:r>
            <a:endParaRPr b="1" sz="3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2" name="Google Shape;272;g63eda6f775_0_192"/>
          <p:cNvSpPr txBox="1"/>
          <p:nvPr/>
        </p:nvSpPr>
        <p:spPr>
          <a:xfrm>
            <a:off x="256100" y="953325"/>
            <a:ext cx="89268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Mapear portas no container: </a:t>
            </a:r>
            <a:r>
              <a:rPr lang="en">
                <a:solidFill>
                  <a:srgbClr val="033859"/>
                </a:solidFill>
              </a:rPr>
              <a:t>docker container run -it </a:t>
            </a:r>
            <a:r>
              <a:rPr b="1" lang="en">
                <a:solidFill>
                  <a:srgbClr val="033859"/>
                </a:solidFill>
              </a:rPr>
              <a:t>-p</a:t>
            </a:r>
            <a:r>
              <a:rPr lang="en">
                <a:solidFill>
                  <a:srgbClr val="033859"/>
                </a:solidFill>
              </a:rPr>
              <a:t> </a:t>
            </a:r>
            <a:r>
              <a:rPr b="1" lang="en">
                <a:solidFill>
                  <a:srgbClr val="033859"/>
                </a:solidFill>
              </a:rPr>
              <a:t>8080:80 </a:t>
            </a:r>
            <a:r>
              <a:rPr lang="en">
                <a:solidFill>
                  <a:srgbClr val="033859"/>
                </a:solidFill>
              </a:rPr>
              <a:t>nome_da_imagem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Mapear um volume no container:</a:t>
            </a:r>
            <a:r>
              <a:rPr lang="en">
                <a:solidFill>
                  <a:srgbClr val="033859"/>
                </a:solidFill>
              </a:rPr>
              <a:t> </a:t>
            </a:r>
            <a:r>
              <a:rPr lang="en">
                <a:solidFill>
                  <a:srgbClr val="033859"/>
                </a:solidFill>
              </a:rPr>
              <a:t>docker run -d --name meucontainer </a:t>
            </a:r>
            <a:r>
              <a:rPr b="1" lang="en">
                <a:solidFill>
                  <a:srgbClr val="033859"/>
                </a:solidFill>
              </a:rPr>
              <a:t>-v /var/app:/var/www/html</a:t>
            </a:r>
            <a:r>
              <a:rPr lang="en">
                <a:solidFill>
                  <a:srgbClr val="033859"/>
                </a:solidFill>
              </a:rPr>
              <a:t> imagem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</a:t>
            </a:r>
            <a:r>
              <a:rPr b="1" lang="en">
                <a:solidFill>
                  <a:srgbClr val="033859"/>
                </a:solidFill>
              </a:rPr>
              <a:t>Criar uma imagem:</a:t>
            </a:r>
            <a:r>
              <a:rPr lang="en">
                <a:solidFill>
                  <a:srgbClr val="033859"/>
                </a:solidFill>
              </a:rPr>
              <a:t> docker build -t nome_da_imagem . </a:t>
            </a:r>
            <a:endParaRPr>
              <a:solidFill>
                <a:srgbClr val="033859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Obs: No exemplo acima, o ponto final “.” indica o local onde está o </a:t>
            </a:r>
            <a:r>
              <a:rPr b="1" lang="en">
                <a:solidFill>
                  <a:srgbClr val="033859"/>
                </a:solidFill>
              </a:rPr>
              <a:t>Dockerfile</a:t>
            </a:r>
            <a:r>
              <a:rPr lang="en">
                <a:solidFill>
                  <a:srgbClr val="033859"/>
                </a:solidFill>
              </a:rPr>
              <a:t>. Ou seja, o diretório atual.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33859"/>
                </a:solidFill>
              </a:rPr>
              <a:t># Subir múltiplos containers com o </a:t>
            </a:r>
            <a:r>
              <a:rPr b="1" lang="en">
                <a:solidFill>
                  <a:srgbClr val="033859"/>
                </a:solidFill>
              </a:rPr>
              <a:t>Docker Compose: </a:t>
            </a:r>
            <a:r>
              <a:rPr lang="en">
                <a:solidFill>
                  <a:srgbClr val="033859"/>
                </a:solidFill>
              </a:rPr>
              <a:t>docker-compose up </a:t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033859"/>
                </a:solidFill>
              </a:rPr>
              <a:t>(O comando </a:t>
            </a:r>
            <a:r>
              <a:rPr b="1" i="1" lang="en">
                <a:solidFill>
                  <a:srgbClr val="033859"/>
                </a:solidFill>
              </a:rPr>
              <a:t>docker-compose up</a:t>
            </a:r>
            <a:r>
              <a:rPr i="1" lang="en">
                <a:solidFill>
                  <a:srgbClr val="033859"/>
                </a:solidFill>
              </a:rPr>
              <a:t> deve ser executado no mesmo diretório do arquivo docker-compose.yml)</a:t>
            </a:r>
            <a:endParaRPr i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FFFFFF"/>
              </a:solidFill>
              <a:highlight>
                <a:srgbClr val="15151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</p:txBody>
      </p:sp>
      <p:pic>
        <p:nvPicPr>
          <p:cNvPr id="273" name="Google Shape;273;g63eda6f775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63eda6f775_0_192"/>
          <p:cNvSpPr txBox="1"/>
          <p:nvPr/>
        </p:nvSpPr>
        <p:spPr>
          <a:xfrm>
            <a:off x="311700" y="459055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3eda6f775_0_210"/>
          <p:cNvSpPr txBox="1"/>
          <p:nvPr/>
        </p:nvSpPr>
        <p:spPr>
          <a:xfrm>
            <a:off x="245900" y="40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Vamos para mais uma demonstração prática !!!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0" name="Google Shape;280;g63eda6f775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63eda6f775_0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275" y="21170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eda6f775_0_2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Arquitetura do exemplo 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" name="Google Shape;287;g63eda6f775_0_222"/>
          <p:cNvSpPr txBox="1"/>
          <p:nvPr/>
        </p:nvSpPr>
        <p:spPr>
          <a:xfrm>
            <a:off x="403325" y="168005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288" name="Google Shape;288;g63eda6f775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63eda6f775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750" y="1271175"/>
            <a:ext cx="4303676" cy="37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3eda6f775_1_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Dúvidas ? </a:t>
            </a:r>
            <a:endParaRPr b="1" sz="6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95" name="Google Shape;295;g63eda6f775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63eda6f775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350" y="1587850"/>
            <a:ext cx="5320925" cy="27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3eda6f775_0_24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Uma última dica !</a:t>
            </a:r>
            <a:r>
              <a:rPr b="1" lang="en" sz="60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endParaRPr b="1" sz="6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2" name="Google Shape;302;g63eda6f775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63eda6f775_0_244"/>
          <p:cNvSpPr txBox="1"/>
          <p:nvPr/>
        </p:nvSpPr>
        <p:spPr>
          <a:xfrm>
            <a:off x="208250" y="1544700"/>
            <a:ext cx="8520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33859"/>
                </a:solidFill>
              </a:rPr>
              <a:t> # Em breve a CarryOn Tech irá lançar um curso online completo, onde os alunos poderão aprender sobre topologias e protocolos de rede, configuração e gerenciamento de servidores Linux e Windows, servidores de e-mail , rotinas de backup e muito mais !</a:t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33859"/>
                </a:solidFill>
              </a:rPr>
              <a:t># Se ficou interessado, não deixe de se cadastrar em nosso site para receber novidades e ser avisado quando o curso for lançado ! ;)</a:t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33859"/>
                </a:solidFill>
              </a:rPr>
              <a:t># Link do nosso site: </a:t>
            </a: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https://carryontech.com.br</a:t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3eda6f775_0_27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Obrigado !</a:t>
            </a:r>
            <a:endParaRPr b="1" sz="6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" name="Google Shape;309;g63eda6f775_0_279"/>
          <p:cNvSpPr txBox="1"/>
          <p:nvPr/>
        </p:nvSpPr>
        <p:spPr>
          <a:xfrm>
            <a:off x="208250" y="1544700"/>
            <a:ext cx="8520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10" name="Google Shape;310;g63eda6f775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0626" y="1819150"/>
            <a:ext cx="3995850" cy="239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3e30b3613_1_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Quem somos ?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" name="Google Shape;72;g63e30b3613_1_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33859"/>
                </a:solidFill>
              </a:rPr>
              <a:t>## Iago Maurício ##</a:t>
            </a:r>
            <a:endParaRPr b="1" sz="24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Graduado em Redes de Computadores</a:t>
            </a:r>
            <a:endParaRPr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MBA em Segurança da Informação pela UNA</a:t>
            </a:r>
            <a:endParaRPr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Certificado em Segurança da Informação e em ITIL</a:t>
            </a:r>
            <a:endParaRPr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3859"/>
                </a:solidFill>
              </a:rPr>
              <a:t># 8 anos de experiência no mercado de TI</a:t>
            </a:r>
            <a:endParaRPr b="1" sz="24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73" name="Google Shape;73;g63e30b3613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3eda6f775_0_35"/>
          <p:cNvSpPr txBox="1"/>
          <p:nvPr>
            <p:ph type="ctrTitle"/>
          </p:nvPr>
        </p:nvSpPr>
        <p:spPr>
          <a:xfrm>
            <a:off x="478350" y="256600"/>
            <a:ext cx="8096100" cy="15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Utilizem a nossa hashtag !! :)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g63eda6f775_0_35"/>
          <p:cNvSpPr txBox="1"/>
          <p:nvPr/>
        </p:nvSpPr>
        <p:spPr>
          <a:xfrm>
            <a:off x="885375" y="879425"/>
            <a:ext cx="1812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33859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80" name="Google Shape;80;g63eda6f775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63eda6f775_0_35"/>
          <p:cNvSpPr txBox="1"/>
          <p:nvPr/>
        </p:nvSpPr>
        <p:spPr>
          <a:xfrm>
            <a:off x="1094925" y="2225388"/>
            <a:ext cx="71676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33859"/>
                </a:solidFill>
              </a:rPr>
              <a:t>#</a:t>
            </a:r>
            <a:r>
              <a:rPr b="1" lang="en" sz="4800">
                <a:solidFill>
                  <a:srgbClr val="033859"/>
                </a:solidFill>
              </a:rPr>
              <a:t>workshopcarryontech</a:t>
            </a:r>
            <a:endParaRPr sz="4800"/>
          </a:p>
        </p:txBody>
      </p:sp>
      <p:pic>
        <p:nvPicPr>
          <p:cNvPr id="82" name="Google Shape;82;g63eda6f775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75" y="3191425"/>
            <a:ext cx="2355008" cy="17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3eda6f775_0_28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Cronograma do Workshop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8" name="Google Shape;88;g63eda6f775_0_286"/>
          <p:cNvSpPr txBox="1"/>
          <p:nvPr/>
        </p:nvSpPr>
        <p:spPr>
          <a:xfrm>
            <a:off x="403325" y="1210800"/>
            <a:ext cx="80031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08:00 às 08:20 - Credenciamento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08:20 às 09:45 - Conceito de automação, Vagrant+Puppet, Containers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09:45 às 10:10 - Coffee Break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10:10 às 11:00 - Philipe Costa:  Palestra sobre Ansible</a:t>
            </a:r>
            <a:endParaRPr b="1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33859"/>
                </a:solidFill>
              </a:rPr>
              <a:t># 11:00 às 12:00 - Vitor Santos: “Conhecendo o Meu e Eu Foda - Competências para se destacar e chegar a um nível extra”</a:t>
            </a:r>
            <a:endParaRPr b="1">
              <a:solidFill>
                <a:srgbClr val="033859"/>
              </a:solidFill>
            </a:endParaRPr>
          </a:p>
        </p:txBody>
      </p:sp>
      <p:pic>
        <p:nvPicPr>
          <p:cNvPr id="89" name="Google Shape;89;g63eda6f775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63e30b3613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63e30b3613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5550" y="453575"/>
            <a:ext cx="3140650" cy="31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63e30b3613_1_24"/>
          <p:cNvSpPr txBox="1"/>
          <p:nvPr/>
        </p:nvSpPr>
        <p:spPr>
          <a:xfrm>
            <a:off x="810000" y="3516750"/>
            <a:ext cx="75240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Vamos começar ! 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3e30b3613_1_35"/>
          <p:cNvSpPr txBox="1"/>
          <p:nvPr/>
        </p:nvSpPr>
        <p:spPr>
          <a:xfrm>
            <a:off x="76625" y="1723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que é Automação de Infraestrutura ? </a:t>
            </a:r>
            <a:endParaRPr b="1" sz="48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" name="Google Shape;102;g63e30b3613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3e30b3613_1_1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que é Automação de Infraestrutura ?</a:t>
            </a:r>
            <a:endParaRPr b="1" sz="3600">
              <a:solidFill>
                <a:srgbClr val="27DE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g63e30b3613_1_12"/>
          <p:cNvSpPr txBox="1"/>
          <p:nvPr/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33859"/>
                </a:solidFill>
              </a:rPr>
              <a:t># Automação de TI, Automação de Infraestrutura ou ainda Infraestrutura como Código é o uso de softwares ou scripts com instruções e processos reproduzíveis que permitem substituir ou reduzir a interação humana em atividades de configuração, gerenciamento e ou provisionamento de sistemas ou ambientes de TI.</a:t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338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09" name="Google Shape;109;g63e30b3613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325" y="4033950"/>
            <a:ext cx="1472600" cy="8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63e30b3613_1_12"/>
          <p:cNvSpPr txBox="1"/>
          <p:nvPr/>
        </p:nvSpPr>
        <p:spPr>
          <a:xfrm>
            <a:off x="311700" y="4590550"/>
            <a:ext cx="3000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7DE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#workshopcarryontech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